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4"/>
    <p:sldMasterId id="2147483679" r:id="rId5"/>
  </p:sldMasterIdLst>
  <p:notesMasterIdLst>
    <p:notesMasterId r:id="rId28"/>
  </p:notesMasterIdLst>
  <p:sldIdLst>
    <p:sldId id="361" r:id="rId6"/>
    <p:sldId id="282" r:id="rId7"/>
    <p:sldId id="313" r:id="rId8"/>
    <p:sldId id="331" r:id="rId9"/>
    <p:sldId id="314" r:id="rId10"/>
    <p:sldId id="356" r:id="rId11"/>
    <p:sldId id="340" r:id="rId12"/>
    <p:sldId id="339" r:id="rId13"/>
    <p:sldId id="363" r:id="rId14"/>
    <p:sldId id="364" r:id="rId15"/>
    <p:sldId id="335" r:id="rId16"/>
    <p:sldId id="336" r:id="rId17"/>
    <p:sldId id="337" r:id="rId18"/>
    <p:sldId id="338" r:id="rId19"/>
    <p:sldId id="341" r:id="rId20"/>
    <p:sldId id="342" r:id="rId21"/>
    <p:sldId id="343" r:id="rId22"/>
    <p:sldId id="344" r:id="rId23"/>
    <p:sldId id="324" r:id="rId24"/>
    <p:sldId id="359" r:id="rId25"/>
    <p:sldId id="345" r:id="rId26"/>
    <p:sldId id="362" r:id="rId27"/>
  </p:sldIdLst>
  <p:sldSz cx="9144000" cy="6858000" type="screen4x3"/>
  <p:notesSz cx="7023100" cy="92694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MS PGothic" pitchFamily="34" charset="-128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83" autoAdjust="0"/>
  </p:normalViewPr>
  <p:slideViewPr>
    <p:cSldViewPr>
      <p:cViewPr varScale="1">
        <p:scale>
          <a:sx n="107" d="100"/>
          <a:sy n="107" d="100"/>
        </p:scale>
        <p:origin x="1098" y="10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3" Type="http://schemas.openxmlformats.org/officeDocument/2006/relationships/slide" Target="slides/slide7.xml"/><Relationship Id="rId7" Type="http://schemas.openxmlformats.org/officeDocument/2006/relationships/slide" Target="slides/slide12.xml"/><Relationship Id="rId12" Type="http://schemas.openxmlformats.org/officeDocument/2006/relationships/slide" Target="slides/slide18.xml"/><Relationship Id="rId2" Type="http://schemas.openxmlformats.org/officeDocument/2006/relationships/slide" Target="slides/slide6.xml"/><Relationship Id="rId1" Type="http://schemas.openxmlformats.org/officeDocument/2006/relationships/slide" Target="slides/slide4.xml"/><Relationship Id="rId6" Type="http://schemas.openxmlformats.org/officeDocument/2006/relationships/slide" Target="slides/slide11.xml"/><Relationship Id="rId11" Type="http://schemas.openxmlformats.org/officeDocument/2006/relationships/slide" Target="slides/slide17.xml"/><Relationship Id="rId5" Type="http://schemas.openxmlformats.org/officeDocument/2006/relationships/slide" Target="slides/slide10.xml"/><Relationship Id="rId10" Type="http://schemas.openxmlformats.org/officeDocument/2006/relationships/slide" Target="slides/slide15.xml"/><Relationship Id="rId4" Type="http://schemas.openxmlformats.org/officeDocument/2006/relationships/slide" Target="slides/slide9.xml"/><Relationship Id="rId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1"/>
          <p:cNvSpPr>
            <a:spLocks noChangeArrowheads="1"/>
          </p:cNvSpPr>
          <p:nvPr/>
        </p:nvSpPr>
        <p:spPr bwMode="auto">
          <a:xfrm>
            <a:off x="0" y="0"/>
            <a:ext cx="7024688" cy="92710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3800" y="695325"/>
            <a:ext cx="4635500" cy="34766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1675" y="4403725"/>
            <a:ext cx="5619750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91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7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977928" y="8805024"/>
            <a:ext cx="3043649" cy="46285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8066" tIns="44033" rIns="88066" bIns="44033"/>
          <a:lstStyle>
            <a:lvl1pPr defTabSz="449503" eaLnBrk="0" hangingPunct="0">
              <a:tabLst>
                <a:tab pos="0" algn="l"/>
                <a:tab pos="914295" algn="l"/>
                <a:tab pos="1828590" algn="l"/>
                <a:tab pos="2742885" algn="l"/>
                <a:tab pos="3657180" algn="l"/>
                <a:tab pos="4571475" algn="l"/>
                <a:tab pos="5485769" algn="l"/>
                <a:tab pos="6400064" algn="l"/>
                <a:tab pos="7314359" algn="l"/>
                <a:tab pos="8228654" algn="l"/>
                <a:tab pos="9142949" algn="l"/>
                <a:tab pos="10057244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1pPr>
            <a:lvl2pPr marL="715535" indent="-275206" defTabSz="449503" eaLnBrk="0" hangingPunct="0">
              <a:tabLst>
                <a:tab pos="0" algn="l"/>
                <a:tab pos="914295" algn="l"/>
                <a:tab pos="1828590" algn="l"/>
                <a:tab pos="2742885" algn="l"/>
                <a:tab pos="3657180" algn="l"/>
                <a:tab pos="4571475" algn="l"/>
                <a:tab pos="5485769" algn="l"/>
                <a:tab pos="6400064" algn="l"/>
                <a:tab pos="7314359" algn="l"/>
                <a:tab pos="8228654" algn="l"/>
                <a:tab pos="9142949" algn="l"/>
                <a:tab pos="10057244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2pPr>
            <a:lvl3pPr marL="1100823" indent="-220165" defTabSz="449503" eaLnBrk="0" hangingPunct="0">
              <a:tabLst>
                <a:tab pos="0" algn="l"/>
                <a:tab pos="914295" algn="l"/>
                <a:tab pos="1828590" algn="l"/>
                <a:tab pos="2742885" algn="l"/>
                <a:tab pos="3657180" algn="l"/>
                <a:tab pos="4571475" algn="l"/>
                <a:tab pos="5485769" algn="l"/>
                <a:tab pos="6400064" algn="l"/>
                <a:tab pos="7314359" algn="l"/>
                <a:tab pos="8228654" algn="l"/>
                <a:tab pos="9142949" algn="l"/>
                <a:tab pos="10057244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3pPr>
            <a:lvl4pPr marL="1541153" indent="-220165" defTabSz="449503" eaLnBrk="0" hangingPunct="0">
              <a:tabLst>
                <a:tab pos="0" algn="l"/>
                <a:tab pos="914295" algn="l"/>
                <a:tab pos="1828590" algn="l"/>
                <a:tab pos="2742885" algn="l"/>
                <a:tab pos="3657180" algn="l"/>
                <a:tab pos="4571475" algn="l"/>
                <a:tab pos="5485769" algn="l"/>
                <a:tab pos="6400064" algn="l"/>
                <a:tab pos="7314359" algn="l"/>
                <a:tab pos="8228654" algn="l"/>
                <a:tab pos="9142949" algn="l"/>
                <a:tab pos="10057244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4pPr>
            <a:lvl5pPr marL="1981482" indent="-220165" defTabSz="449503" eaLnBrk="0" hangingPunct="0">
              <a:tabLst>
                <a:tab pos="0" algn="l"/>
                <a:tab pos="914295" algn="l"/>
                <a:tab pos="1828590" algn="l"/>
                <a:tab pos="2742885" algn="l"/>
                <a:tab pos="3657180" algn="l"/>
                <a:tab pos="4571475" algn="l"/>
                <a:tab pos="5485769" algn="l"/>
                <a:tab pos="6400064" algn="l"/>
                <a:tab pos="7314359" algn="l"/>
                <a:tab pos="8228654" algn="l"/>
                <a:tab pos="9142949" algn="l"/>
                <a:tab pos="10057244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5pPr>
            <a:lvl6pPr marL="2421811" indent="-220165" defTabSz="4495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295" algn="l"/>
                <a:tab pos="1828590" algn="l"/>
                <a:tab pos="2742885" algn="l"/>
                <a:tab pos="3657180" algn="l"/>
                <a:tab pos="4571475" algn="l"/>
                <a:tab pos="5485769" algn="l"/>
                <a:tab pos="6400064" algn="l"/>
                <a:tab pos="7314359" algn="l"/>
                <a:tab pos="8228654" algn="l"/>
                <a:tab pos="9142949" algn="l"/>
                <a:tab pos="10057244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6pPr>
            <a:lvl7pPr marL="2862141" indent="-220165" defTabSz="4495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295" algn="l"/>
                <a:tab pos="1828590" algn="l"/>
                <a:tab pos="2742885" algn="l"/>
                <a:tab pos="3657180" algn="l"/>
                <a:tab pos="4571475" algn="l"/>
                <a:tab pos="5485769" algn="l"/>
                <a:tab pos="6400064" algn="l"/>
                <a:tab pos="7314359" algn="l"/>
                <a:tab pos="8228654" algn="l"/>
                <a:tab pos="9142949" algn="l"/>
                <a:tab pos="10057244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7pPr>
            <a:lvl8pPr marL="3302470" indent="-220165" defTabSz="4495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295" algn="l"/>
                <a:tab pos="1828590" algn="l"/>
                <a:tab pos="2742885" algn="l"/>
                <a:tab pos="3657180" algn="l"/>
                <a:tab pos="4571475" algn="l"/>
                <a:tab pos="5485769" algn="l"/>
                <a:tab pos="6400064" algn="l"/>
                <a:tab pos="7314359" algn="l"/>
                <a:tab pos="8228654" algn="l"/>
                <a:tab pos="9142949" algn="l"/>
                <a:tab pos="10057244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8pPr>
            <a:lvl9pPr marL="3742799" indent="-220165" defTabSz="4495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295" algn="l"/>
                <a:tab pos="1828590" algn="l"/>
                <a:tab pos="2742885" algn="l"/>
                <a:tab pos="3657180" algn="l"/>
                <a:tab pos="4571475" algn="l"/>
                <a:tab pos="5485769" algn="l"/>
                <a:tab pos="6400064" algn="l"/>
                <a:tab pos="7314359" algn="l"/>
                <a:tab pos="8228654" algn="l"/>
                <a:tab pos="9142949" algn="l"/>
                <a:tab pos="10057244" algn="l"/>
              </a:tabLst>
              <a:defRPr sz="23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E898453-609A-40A5-8726-485C85001317}" type="slidenum">
              <a:rPr lang="en-US" sz="1200">
                <a:solidFill>
                  <a:srgbClr val="000000"/>
                </a:solidFill>
              </a:rPr>
              <a:pPr eaLnBrk="1" hangingPunct="1"/>
              <a:t>21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72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461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3675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425450"/>
            <a:ext cx="2114550" cy="6127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425450"/>
            <a:ext cx="6191250" cy="612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063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2"/>
            <a:ext cx="9144000" cy="68579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80961" fontAlgn="base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16869" y="5331503"/>
            <a:ext cx="7241055" cy="3384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77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495360" y="4777569"/>
            <a:ext cx="7252400" cy="553934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333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832054"/>
            <a:ext cx="9144001" cy="198504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5500128" y="1405311"/>
            <a:ext cx="3230771" cy="2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400" kern="0" dirty="0"/>
              <a:t>Accelerated Computing</a:t>
            </a:r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5481280" y="994816"/>
            <a:ext cx="3235833" cy="41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600" tIns="50800" rIns="101600" bIns="508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1015935"/>
            <a:r>
              <a:rPr lang="en-US" sz="2223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42796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5"/>
            <a:ext cx="8290560" cy="5365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259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83033"/>
            <a:ext cx="8290560" cy="53617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777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4896"/>
            <a:ext cx="9144000" cy="287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61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599" y="6723951"/>
            <a:ext cx="267524" cy="8553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8096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56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8096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56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96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0"/>
            <a:ext cx="8290560" cy="53255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2000" dirty="0" smtClean="0"/>
            </a:lvl1pPr>
            <a:lvl2pPr>
              <a:defRPr lang="en-US" sz="1556" dirty="0" smtClean="0"/>
            </a:lvl2pPr>
            <a:lvl3pPr>
              <a:defRPr lang="en-US" sz="1556" dirty="0" smtClean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843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7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553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6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15240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566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00400" y="2717800"/>
            <a:ext cx="5638800" cy="34544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52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52832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600160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328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168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9686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" y="0"/>
            <a:ext cx="9135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4"/>
            <a:ext cx="8382000" cy="51276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990600"/>
            <a:ext cx="5638800" cy="1524000"/>
          </a:xfrm>
        </p:spPr>
        <p:txBody>
          <a:bodyPr>
            <a:normAutofit/>
          </a:bodyPr>
          <a:lstStyle>
            <a:lvl1pPr>
              <a:defRPr sz="1800"/>
            </a:lvl1pPr>
            <a:lvl2pPr marL="742932" indent="-285744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566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349" indent="-228594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00400" y="2717800"/>
            <a:ext cx="5638800" cy="34544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77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207C-5D23-45BF-9C83-C8A6D9277DFE}" type="datetime1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5B-537F-42EB-8390-2010A7F9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432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923213" cy="1141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4602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923213" cy="1141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7923213" cy="2208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884613"/>
            <a:ext cx="7923213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7348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305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40767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14900" y="1524000"/>
            <a:ext cx="4076700" cy="4572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xfrm>
            <a:off x="382588" y="6553200"/>
            <a:ext cx="51054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©Wen-mei W. Hwu and David Kirk/NVIDIA, Urbana, August 13-17, 2012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xfrm>
            <a:off x="7010400" y="6248400"/>
            <a:ext cx="1903413" cy="4556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93A17-F2C4-45BA-8F89-D47B86954F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7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663" y="1905000"/>
            <a:ext cx="4130675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38" y="1905000"/>
            <a:ext cx="4132262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45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596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593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6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9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25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5450"/>
            <a:ext cx="6705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7663" y="1905000"/>
            <a:ext cx="841533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381000" y="1600200"/>
            <a:ext cx="83820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3100">
          <a:solidFill>
            <a:srgbClr val="000000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itchFamily="34" charset="0"/>
        <a:buChar char="–"/>
        <a:defRPr sz="2600">
          <a:solidFill>
            <a:srgbClr val="000000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2100">
          <a:solidFill>
            <a:srgbClr val="000000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itchFamily="34" charset="0"/>
        <a:buChar char="–"/>
        <a:defRPr sz="2000">
          <a:solidFill>
            <a:srgbClr val="000000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itchFamily="34" charset="0"/>
        <a:buChar char="›"/>
        <a:defRPr sz="2000">
          <a:solidFill>
            <a:srgbClr val="000000"/>
          </a:solidFill>
          <a:latin typeface="+mn-lt"/>
          <a:ea typeface="MS PGothic" pitchFamily="34" charset="-128"/>
        </a:defRPr>
      </a:lvl5pPr>
      <a:lvl6pPr marL="25146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5669" y="388835"/>
            <a:ext cx="8246783" cy="55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6456" y="1480459"/>
            <a:ext cx="8226619" cy="483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6653119"/>
            <a:ext cx="9146619" cy="211524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59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593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6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7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31914" y="6712090"/>
            <a:ext cx="267524" cy="10265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80961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56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8096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67" cap="none" dirty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8951" y="6657547"/>
            <a:ext cx="916432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69" y="6710167"/>
            <a:ext cx="550131" cy="10146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199880" y="6704606"/>
            <a:ext cx="483709" cy="112593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94074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33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5pPr>
      <a:lvl6pPr marL="38096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6pPr>
      <a:lvl7pPr marL="76192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7pPr>
      <a:lvl8pPr marL="1142881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8pPr>
      <a:lvl9pPr marL="15238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73B900"/>
          </a:solidFill>
          <a:latin typeface="Arial" charset="0"/>
        </a:defRPr>
      </a:lvl9pPr>
    </p:titleStyle>
    <p:bodyStyle>
      <a:lvl1pPr marL="315716" indent="-315716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20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0218" indent="-253983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556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94234" indent="-225764" algn="l" defTabSz="384929" rtl="0" eaLnBrk="1" fontAlgn="base" hangingPunct="1">
        <a:lnSpc>
          <a:spcPct val="90000"/>
        </a:lnSpc>
        <a:spcBef>
          <a:spcPts val="249"/>
        </a:spcBef>
        <a:spcAft>
          <a:spcPts val="249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556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478866" indent="-190479" algn="l" rtl="0" eaLnBrk="1" fontAlgn="base" hangingPunct="1">
        <a:spcBef>
          <a:spcPct val="20000"/>
        </a:spcBef>
        <a:spcAft>
          <a:spcPct val="0"/>
        </a:spcAft>
        <a:buChar char="–"/>
        <a:defRPr sz="1667">
          <a:solidFill>
            <a:schemeClr val="bg1"/>
          </a:solidFill>
          <a:latin typeface="+mn-lt"/>
        </a:defRPr>
      </a:lvl4pPr>
      <a:lvl5pPr marL="1764585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5pPr>
      <a:lvl6pPr marL="214554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6pPr>
      <a:lvl7pPr marL="252650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7pPr>
      <a:lvl8pPr marL="290746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8pPr>
      <a:lvl9pPr marL="3288426" indent="-190479" algn="l" rtl="0" eaLnBrk="1" fontAlgn="base" hangingPunct="1">
        <a:spcBef>
          <a:spcPct val="20000"/>
        </a:spcBef>
        <a:spcAft>
          <a:spcPct val="0"/>
        </a:spcAft>
        <a:buChar char="»"/>
        <a:defRPr sz="1667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6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2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81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39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0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76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2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680" algn="l" defTabSz="7619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/4.0/legalco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image" Target="../media/image1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3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16869" y="5331503"/>
            <a:ext cx="7241055" cy="313932"/>
          </a:xfrm>
        </p:spPr>
        <p:txBody>
          <a:bodyPr/>
          <a:lstStyle/>
          <a:p>
            <a:r>
              <a:rPr lang="en-US" sz="1600" dirty="0"/>
              <a:t>Lecture 16.1 - Electrostatic Potential Calculation - Part 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5360" y="4740572"/>
            <a:ext cx="7496240" cy="590931"/>
          </a:xfrm>
        </p:spPr>
        <p:txBody>
          <a:bodyPr/>
          <a:lstStyle/>
          <a:p>
            <a:r>
              <a:rPr lang="en-US" sz="1800" dirty="0"/>
              <a:t>Module 16 - Application Case Study – Electrostatic Potential Calculation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688">
        <p:fade/>
      </p:transition>
    </mc:Choice>
    <mc:Fallback xmlns="">
      <p:transition spd="med" advTm="236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Sequential C Version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dim3 grid,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float *atoms,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4; 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x,y,z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and charge info for each atom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*z)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n=0; n&lt;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n+=4) {     // calculate potential contribution of each atom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  // all grid points in a slice have the same z  value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dz2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charge = atoms[n+3];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j=0; j&lt;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y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y - atoms[n+1];  // all grid points in a row have the same y value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dy2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*j;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x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dx = x - atoms[n    ];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 += charge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(dx*dx + dy2+ dz2);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403001" y="1454708"/>
            <a:ext cx="8534400" cy="461963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0" y="4895671"/>
            <a:ext cx="4648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grid parameter gives the number of grid points in each dimension of the lattice. 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0691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2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976">
        <p:fade/>
      </p:transition>
    </mc:Choice>
    <mc:Fallback xmlns="">
      <p:transition spd="med" advTm="959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Sequential C Version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dim3 grid,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float *atoms,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4; 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x,y,z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and charge info for each atom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*z)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n=0; n&lt;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n+=4) {   // calculate potential contribution of each atom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  // all grid points in a slice have the same z  value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dz2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charge = atoms[n+3];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j=0; j&lt;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y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y - atoms[n+1];  // all grid points in a row have the same y value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dy2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*j;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x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dx = x - atoms[n    ];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 += charge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(dx*dx + dy2+ dz2);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418214" y="1916672"/>
            <a:ext cx="8534400" cy="375204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TextBox 5"/>
          <p:cNvSpPr txBox="1">
            <a:spLocks noChangeArrowheads="1"/>
          </p:cNvSpPr>
          <p:nvPr/>
        </p:nvSpPr>
        <p:spPr bwMode="auto">
          <a:xfrm>
            <a:off x="7150100" y="1454709"/>
            <a:ext cx="1993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</a:rPr>
              <a:t>Input oriented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0" y="4895671"/>
            <a:ext cx="4648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grid parameter gives the number of grid points in each dimension of the lattice.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1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614">
        <p:fade/>
      </p:transition>
    </mc:Choice>
    <mc:Fallback xmlns="">
      <p:transition spd="med" advTm="376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An Sequential C Version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dim3 grid,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float *atoms,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*z) /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4; 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x,y,z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charge info for each atom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n=0; n&lt;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n+=4) {   // calculate potential contribution of each atom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  // all grid points in a slice have the same z  value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dz2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charge = atoms[n+3];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j=0; j&lt;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float y =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float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 - atoms[n+1];  // all grid points in a row have the same y value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float dy2 =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*j;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float x =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float dx = x - atoms[n    ];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+= charge /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(dx*dx + dy2+ dz2);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799884" y="1981200"/>
            <a:ext cx="7543800" cy="8382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086">
        <p:fade/>
      </p:transition>
    </mc:Choice>
    <mc:Fallback xmlns="">
      <p:transition spd="med" advTm="1060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A More Optimized Sequential C Version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dim3 grid,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z, const float *atoms,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*z)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4; 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x,y,z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and charge info for each atom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n=0; n&lt;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n+=4) {     // calculate potential contribution of each atom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  // all grid points in a slice have the same z  value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dz2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charge = atoms[n+3];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j=0; j&lt;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j++) 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y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y - atoms[n+1];  // all grid points in a row have the same y value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dy2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*j;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x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x - atoms[n    ];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 += charge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dy2+ dz2);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838200" y="3144296"/>
            <a:ext cx="8153400" cy="884256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9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640">
        <p:fade/>
      </p:transition>
    </mc:Choice>
    <mc:Fallback xmlns="">
      <p:transition spd="med" advTm="109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An Intuitive Sequential C Version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dim3 grid,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z, const float *atoms,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*z)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4; 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x,y,z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and charge info for each atom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n=0; n&lt;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n+=4) {     // calculate potential contribution of each atom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  // all grid points in a slice have the same z  value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dz2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charge = atoms[n+3];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j=0; j&lt;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j++) 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y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y - atoms[n+1];  // all grid points in a row have the same y value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dy2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*j;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x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x - atoms[n    ];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 += charge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dy2+ dz2);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762000" y="4231192"/>
            <a:ext cx="8153400" cy="40696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0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093">
        <p:fade/>
      </p:transition>
    </mc:Choice>
    <mc:Fallback xmlns="">
      <p:transition spd="med" advTm="93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DCS Implementation Overview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Allocate and initialize potential map memory on host CPU</a:t>
            </a:r>
          </a:p>
          <a:p>
            <a:r>
              <a:rPr lang="en-US"/>
              <a:t>Allocate potential map slice buffer on GPU</a:t>
            </a:r>
          </a:p>
          <a:p>
            <a:r>
              <a:rPr lang="en-US"/>
              <a:t>Preprocess atom coordinates and charges</a:t>
            </a:r>
          </a:p>
          <a:p>
            <a:r>
              <a:rPr lang="en-US"/>
              <a:t>Loop over potential map slices:</a:t>
            </a:r>
          </a:p>
          <a:p>
            <a:pPr lvl="1"/>
            <a:r>
              <a:rPr lang="en-US"/>
              <a:t>Copy potential map slice from host to GPU</a:t>
            </a:r>
          </a:p>
          <a:p>
            <a:pPr lvl="1"/>
            <a:r>
              <a:rPr lang="en-US"/>
              <a:t>Loop over groups of atoms:</a:t>
            </a:r>
          </a:p>
          <a:p>
            <a:pPr lvl="2"/>
            <a:r>
              <a:rPr lang="en-US"/>
              <a:t>Copy atom data to GPU</a:t>
            </a:r>
          </a:p>
          <a:p>
            <a:pPr lvl="2"/>
            <a:r>
              <a:rPr lang="en-US"/>
              <a:t>Run CUDA Kernel on atoms and potential map slice on GPU</a:t>
            </a:r>
          </a:p>
          <a:p>
            <a:pPr lvl="1"/>
            <a:r>
              <a:rPr lang="en-US"/>
              <a:t>Copy potential map slice from GPU to host</a:t>
            </a:r>
          </a:p>
          <a:p>
            <a:r>
              <a:rPr lang="en-US"/>
              <a:t>Free resources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446">
        <p:fade/>
      </p:transition>
    </mc:Choice>
    <mc:Fallback xmlns="">
      <p:transition spd="med" advTm="1094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Straightforward CUDA Parallelization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each thread to compute the contribution of an atom to all grid points in the current slice</a:t>
            </a:r>
          </a:p>
          <a:p>
            <a:pPr lvl="1"/>
            <a:r>
              <a:rPr lang="en-US" dirty="0"/>
              <a:t>Scatter parallelization</a:t>
            </a:r>
          </a:p>
          <a:p>
            <a:r>
              <a:rPr lang="en-US" dirty="0"/>
              <a:t>Kernel code largely correspond to intuitive CPU version with outer loop stripped</a:t>
            </a:r>
          </a:p>
          <a:p>
            <a:pPr lvl="1"/>
            <a:r>
              <a:rPr lang="en-US" dirty="0"/>
              <a:t>Each thread corresponds to an outer loop iteration of CPU version</a:t>
            </a:r>
          </a:p>
          <a:p>
            <a:pPr lvl="1"/>
            <a:r>
              <a:rPr lang="en-US" dirty="0" err="1"/>
              <a:t>numatoms</a:t>
            </a:r>
            <a:r>
              <a:rPr lang="en-US" dirty="0"/>
              <a:t> used in kernel launch configuration of the host code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3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895">
        <p:fade/>
      </p:transition>
    </mc:Choice>
    <mc:Fallback xmlns="">
      <p:transition spd="med" advTm="778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Very Slow DCS Scatter Kernel!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 __global__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*atoms, dim3 grid,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 =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.x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* 4;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  // all grid points in a slice have the same z  value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dz2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*z)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charge = atoms[n+3];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j=0; j&lt;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y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y - atoms[n+1];  // all grid points in a row have the same y value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dy2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*j;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x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dx = x - atoms[n    ];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  += charge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(dx*dx + dy2+ dz2));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762000" y="1696496"/>
            <a:ext cx="7620000" cy="848248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ular Callout 1"/>
          <p:cNvSpPr/>
          <p:nvPr/>
        </p:nvSpPr>
        <p:spPr bwMode="auto">
          <a:xfrm>
            <a:off x="5906589" y="2286399"/>
            <a:ext cx="3124200" cy="685401"/>
          </a:xfrm>
          <a:prstGeom prst="wedgeRectCallout">
            <a:avLst>
              <a:gd name="adj1" fmla="val -61209"/>
              <a:gd name="adj2" fmla="val -36919"/>
            </a:avLst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Times New Roman" charset="0"/>
              </a:rPr>
              <a:t>Needs to be calculated redundantly by every thread</a:t>
            </a: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Times New Roman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6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655">
        <p:fade/>
      </p:transition>
    </mc:Choice>
    <mc:Fallback xmlns="">
      <p:transition spd="med" advTm="536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Very Slow DCS Scatter Kernel!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 __global__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*atoms, dim3 grid, float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z) {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 =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.x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*4;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  // all grid points in a slice have the same z  value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dz2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*z) /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charge = atoms[n+3];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j=0; j&lt;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y - atoms[n+1];  // all grid points in a row have the same y value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dy2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*j;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dx = x - atoms[n    ];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 += charge /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(dx*dx + dy2+ dz2));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174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553200"/>
            <a:ext cx="51054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  <a:latin typeface="Palatino" pitchFamily="18" charset="0"/>
              </a:rPr>
              <a:t>©Wen-mei W. Hwu and David Kirk/NVIDIA, Urbana, August 13-17, 2012</a:t>
            </a:r>
          </a:p>
        </p:txBody>
      </p:sp>
      <p:sp>
        <p:nvSpPr>
          <p:cNvPr id="31751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40588" y="6248400"/>
            <a:ext cx="1903412" cy="4556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B3710AA-0F3D-4ABA-8FCA-704BF386A324}" type="slidenum">
              <a:rPr lang="en-US" sz="1400" smtClean="0">
                <a:solidFill>
                  <a:srgbClr val="000000"/>
                </a:solidFill>
              </a:rPr>
              <a:pPr eaLnBrk="1" hangingPunct="1"/>
              <a:t>18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1749" name="Rectangular Callout 6"/>
          <p:cNvSpPr>
            <a:spLocks noChangeArrowheads="1"/>
          </p:cNvSpPr>
          <p:nvPr/>
        </p:nvSpPr>
        <p:spPr bwMode="auto">
          <a:xfrm>
            <a:off x="6187332" y="4723625"/>
            <a:ext cx="2743200" cy="784159"/>
          </a:xfrm>
          <a:prstGeom prst="wedgeRectCallout">
            <a:avLst>
              <a:gd name="adj1" fmla="val -90794"/>
              <a:gd name="adj2" fmla="val 53736"/>
            </a:avLst>
          </a:prstGeom>
          <a:solidFill>
            <a:schemeClr val="tx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Needs to be done as an atomic operation</a:t>
            </a:r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1219200" y="5540828"/>
            <a:ext cx="7620000" cy="3048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6400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0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957">
        <p:fade/>
      </p:transition>
    </mc:Choice>
    <mc:Fallback xmlns="">
      <p:transition spd="med" advTm="599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Scatter Parallelization</a:t>
            </a:r>
            <a:endParaRPr lang="en-US" dirty="0"/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16002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20574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25146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29718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34290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38862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43434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5" name="Rectangle 10"/>
          <p:cNvSpPr>
            <a:spLocks noChangeArrowheads="1"/>
          </p:cNvSpPr>
          <p:nvPr/>
        </p:nvSpPr>
        <p:spPr bwMode="auto">
          <a:xfrm>
            <a:off x="48006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6" name="Rectangle 11"/>
          <p:cNvSpPr>
            <a:spLocks noChangeArrowheads="1"/>
          </p:cNvSpPr>
          <p:nvPr/>
        </p:nvSpPr>
        <p:spPr bwMode="auto">
          <a:xfrm>
            <a:off x="52578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7" name="Rectangle 12"/>
          <p:cNvSpPr>
            <a:spLocks noChangeArrowheads="1"/>
          </p:cNvSpPr>
          <p:nvPr/>
        </p:nvSpPr>
        <p:spPr bwMode="auto">
          <a:xfrm>
            <a:off x="57150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8" name="Rectangle 13"/>
          <p:cNvSpPr>
            <a:spLocks noChangeArrowheads="1"/>
          </p:cNvSpPr>
          <p:nvPr/>
        </p:nvSpPr>
        <p:spPr bwMode="auto">
          <a:xfrm>
            <a:off x="61722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9" name="Rectangle 14"/>
          <p:cNvSpPr>
            <a:spLocks noChangeArrowheads="1"/>
          </p:cNvSpPr>
          <p:nvPr/>
        </p:nvSpPr>
        <p:spPr bwMode="auto">
          <a:xfrm>
            <a:off x="6629400" y="1828800"/>
            <a:ext cx="457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0" name="Rectangle 15"/>
          <p:cNvSpPr>
            <a:spLocks noChangeArrowheads="1"/>
          </p:cNvSpPr>
          <p:nvPr/>
        </p:nvSpPr>
        <p:spPr bwMode="auto">
          <a:xfrm>
            <a:off x="24384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1" name="Rectangle 16"/>
          <p:cNvSpPr>
            <a:spLocks noChangeArrowheads="1"/>
          </p:cNvSpPr>
          <p:nvPr/>
        </p:nvSpPr>
        <p:spPr bwMode="auto">
          <a:xfrm>
            <a:off x="28956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2" name="Rectangle 17"/>
          <p:cNvSpPr>
            <a:spLocks noChangeArrowheads="1"/>
          </p:cNvSpPr>
          <p:nvPr/>
        </p:nvSpPr>
        <p:spPr bwMode="auto">
          <a:xfrm>
            <a:off x="33528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42672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47244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5181600" y="5181600"/>
            <a:ext cx="457200" cy="457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2286000" y="3124200"/>
            <a:ext cx="1447800" cy="14478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 sz="1800" dirty="0"/>
          </a:p>
          <a:p>
            <a:pPr algn="ctr"/>
            <a:r>
              <a:rPr lang="en-US" sz="1800" dirty="0"/>
              <a:t>Thread 0</a:t>
            </a:r>
          </a:p>
        </p:txBody>
      </p:sp>
      <p:sp>
        <p:nvSpPr>
          <p:cNvPr id="11287" name="Oval 23"/>
          <p:cNvSpPr>
            <a:spLocks noChangeArrowheads="1"/>
          </p:cNvSpPr>
          <p:nvPr/>
        </p:nvSpPr>
        <p:spPr bwMode="auto">
          <a:xfrm>
            <a:off x="4191000" y="3124200"/>
            <a:ext cx="1447800" cy="14478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 sz="1800" dirty="0"/>
          </a:p>
          <a:p>
            <a:pPr algn="ctr"/>
            <a:r>
              <a:rPr lang="en-US" sz="1800" dirty="0"/>
              <a:t>Thread 1</a:t>
            </a:r>
          </a:p>
        </p:txBody>
      </p:sp>
      <p:cxnSp>
        <p:nvCxnSpPr>
          <p:cNvPr id="11288" name="Straight Arrow Connector 25"/>
          <p:cNvCxnSpPr>
            <a:cxnSpLocks noChangeShapeType="1"/>
            <a:stCxn id="11268" idx="2"/>
            <a:endCxn id="11286" idx="0"/>
          </p:cNvCxnSpPr>
          <p:nvPr/>
        </p:nvCxnSpPr>
        <p:spPr bwMode="auto">
          <a:xfrm rot="16200000" flipH="1">
            <a:off x="2000250" y="2114550"/>
            <a:ext cx="838200" cy="11811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9" name="Straight Arrow Connector 27"/>
          <p:cNvCxnSpPr>
            <a:cxnSpLocks noChangeShapeType="1"/>
            <a:endCxn id="11280" idx="0"/>
          </p:cNvCxnSpPr>
          <p:nvPr/>
        </p:nvCxnSpPr>
        <p:spPr bwMode="auto">
          <a:xfrm rot="5400000">
            <a:off x="2476500" y="4762500"/>
            <a:ext cx="609600" cy="2286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0" name="Straight Arrow Connector 29"/>
          <p:cNvCxnSpPr>
            <a:cxnSpLocks noChangeShapeType="1"/>
            <a:endCxn id="11281" idx="0"/>
          </p:cNvCxnSpPr>
          <p:nvPr/>
        </p:nvCxnSpPr>
        <p:spPr bwMode="auto">
          <a:xfrm rot="5400000">
            <a:off x="2819401" y="4876800"/>
            <a:ext cx="609600" cy="317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1" name="Straight Arrow Connector 31"/>
          <p:cNvCxnSpPr>
            <a:cxnSpLocks noChangeShapeType="1"/>
            <a:endCxn id="11282" idx="0"/>
          </p:cNvCxnSpPr>
          <p:nvPr/>
        </p:nvCxnSpPr>
        <p:spPr bwMode="auto">
          <a:xfrm rot="16200000" flipH="1">
            <a:off x="3086100" y="4686300"/>
            <a:ext cx="685800" cy="3048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2" name="Straight Arrow Connector 35"/>
          <p:cNvCxnSpPr>
            <a:cxnSpLocks noChangeShapeType="1"/>
            <a:stCxn id="11287" idx="3"/>
            <a:endCxn id="11280" idx="0"/>
          </p:cNvCxnSpPr>
          <p:nvPr/>
        </p:nvCxnSpPr>
        <p:spPr bwMode="auto">
          <a:xfrm rot="5400000">
            <a:off x="3124200" y="3902075"/>
            <a:ext cx="822325" cy="173672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3" name="Straight Arrow Connector 37"/>
          <p:cNvCxnSpPr>
            <a:cxnSpLocks noChangeShapeType="1"/>
            <a:stCxn id="11269" idx="2"/>
          </p:cNvCxnSpPr>
          <p:nvPr/>
        </p:nvCxnSpPr>
        <p:spPr bwMode="auto">
          <a:xfrm rot="16200000" flipH="1">
            <a:off x="3086100" y="1485900"/>
            <a:ext cx="838200" cy="24384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4" name="Straight Arrow Connector 40"/>
          <p:cNvCxnSpPr>
            <a:cxnSpLocks noChangeShapeType="1"/>
            <a:endCxn id="11281" idx="0"/>
          </p:cNvCxnSpPr>
          <p:nvPr/>
        </p:nvCxnSpPr>
        <p:spPr bwMode="auto">
          <a:xfrm rot="10800000" flipV="1">
            <a:off x="3124200" y="4419600"/>
            <a:ext cx="1371600" cy="7620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5" name="Straight Arrow Connector 42"/>
          <p:cNvCxnSpPr>
            <a:cxnSpLocks noChangeShapeType="1"/>
            <a:stCxn id="11286" idx="5"/>
          </p:cNvCxnSpPr>
          <p:nvPr/>
        </p:nvCxnSpPr>
        <p:spPr bwMode="auto">
          <a:xfrm rot="16200000" flipH="1">
            <a:off x="3635375" y="4244975"/>
            <a:ext cx="822325" cy="1050925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6" name="Straight Arrow Connector 44"/>
          <p:cNvCxnSpPr>
            <a:cxnSpLocks noChangeShapeType="1"/>
            <a:endCxn id="11284" idx="0"/>
          </p:cNvCxnSpPr>
          <p:nvPr/>
        </p:nvCxnSpPr>
        <p:spPr bwMode="auto">
          <a:xfrm>
            <a:off x="3657600" y="4267200"/>
            <a:ext cx="1295400" cy="9144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7" name="Straight Arrow Connector 58"/>
          <p:cNvCxnSpPr>
            <a:cxnSpLocks noChangeShapeType="1"/>
            <a:endCxn id="11285" idx="0"/>
          </p:cNvCxnSpPr>
          <p:nvPr/>
        </p:nvCxnSpPr>
        <p:spPr bwMode="auto">
          <a:xfrm>
            <a:off x="3733800" y="4191000"/>
            <a:ext cx="1676400" cy="9906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8" name="Straight Arrow Connector 63"/>
          <p:cNvCxnSpPr>
            <a:cxnSpLocks noChangeShapeType="1"/>
            <a:endCxn id="11282" idx="0"/>
          </p:cNvCxnSpPr>
          <p:nvPr/>
        </p:nvCxnSpPr>
        <p:spPr bwMode="auto">
          <a:xfrm rot="10800000" flipV="1">
            <a:off x="3581400" y="4495800"/>
            <a:ext cx="990600" cy="6858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9" name="Straight Arrow Connector 67"/>
          <p:cNvCxnSpPr>
            <a:cxnSpLocks noChangeShapeType="1"/>
            <a:stCxn id="11287" idx="4"/>
            <a:endCxn id="11283" idx="0"/>
          </p:cNvCxnSpPr>
          <p:nvPr/>
        </p:nvCxnSpPr>
        <p:spPr bwMode="auto">
          <a:xfrm rot="5400000">
            <a:off x="4400550" y="4667250"/>
            <a:ext cx="609600" cy="4191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0" name="Straight Arrow Connector 69"/>
          <p:cNvCxnSpPr>
            <a:cxnSpLocks noChangeShapeType="1"/>
          </p:cNvCxnSpPr>
          <p:nvPr/>
        </p:nvCxnSpPr>
        <p:spPr bwMode="auto">
          <a:xfrm rot="5400000">
            <a:off x="4762500" y="4762500"/>
            <a:ext cx="533400" cy="1524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1" name="Straight Arrow Connector 71"/>
          <p:cNvCxnSpPr>
            <a:cxnSpLocks noChangeShapeType="1"/>
            <a:endCxn id="11285" idx="0"/>
          </p:cNvCxnSpPr>
          <p:nvPr/>
        </p:nvCxnSpPr>
        <p:spPr bwMode="auto">
          <a:xfrm rot="16200000" flipH="1">
            <a:off x="5029200" y="4800600"/>
            <a:ext cx="685800" cy="762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02" name="TextBox 72"/>
          <p:cNvSpPr txBox="1">
            <a:spLocks noChangeArrowheads="1"/>
          </p:cNvSpPr>
          <p:nvPr/>
        </p:nvSpPr>
        <p:spPr bwMode="auto">
          <a:xfrm>
            <a:off x="6019800" y="3048000"/>
            <a:ext cx="1524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6000"/>
              <a:t>…</a:t>
            </a:r>
          </a:p>
        </p:txBody>
      </p:sp>
      <p:sp>
        <p:nvSpPr>
          <p:cNvPr id="11303" name="TextBox 73"/>
          <p:cNvSpPr txBox="1">
            <a:spLocks noChangeArrowheads="1"/>
          </p:cNvSpPr>
          <p:nvPr/>
        </p:nvSpPr>
        <p:spPr bwMode="auto">
          <a:xfrm>
            <a:off x="914400" y="1828800"/>
            <a:ext cx="457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in</a:t>
            </a:r>
          </a:p>
        </p:txBody>
      </p:sp>
      <p:sp>
        <p:nvSpPr>
          <p:cNvPr id="11304" name="TextBox 74"/>
          <p:cNvSpPr txBox="1">
            <a:spLocks noChangeArrowheads="1"/>
          </p:cNvSpPr>
          <p:nvPr/>
        </p:nvSpPr>
        <p:spPr bwMode="auto">
          <a:xfrm>
            <a:off x="1447800" y="5257800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out</a:t>
            </a:r>
          </a:p>
        </p:txBody>
      </p:sp>
      <p:sp>
        <p:nvSpPr>
          <p:cNvPr id="11305" name="TextBox 51"/>
          <p:cNvSpPr txBox="1">
            <a:spLocks noChangeArrowheads="1"/>
          </p:cNvSpPr>
          <p:nvPr/>
        </p:nvSpPr>
        <p:spPr bwMode="auto">
          <a:xfrm>
            <a:off x="6707188" y="3124200"/>
            <a:ext cx="24368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iterate over output</a:t>
            </a:r>
          </a:p>
        </p:txBody>
      </p:sp>
      <p:sp>
        <p:nvSpPr>
          <p:cNvPr id="45" name="Arc 44"/>
          <p:cNvSpPr/>
          <p:nvPr/>
        </p:nvSpPr>
        <p:spPr bwMode="auto">
          <a:xfrm>
            <a:off x="3822700" y="3505200"/>
            <a:ext cx="3505200" cy="609600"/>
          </a:xfrm>
          <a:prstGeom prst="arc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" name="Arc 45"/>
          <p:cNvSpPr/>
          <p:nvPr/>
        </p:nvSpPr>
        <p:spPr bwMode="auto">
          <a:xfrm flipV="1">
            <a:off x="3810000" y="3505200"/>
            <a:ext cx="3505200" cy="609600"/>
          </a:xfrm>
          <a:prstGeom prst="arc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3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508">
        <p:fade/>
      </p:transition>
    </mc:Choice>
    <mc:Fallback xmlns="">
      <p:transition spd="med" advTm="495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how to apply parallel programming techniques to an application </a:t>
            </a:r>
          </a:p>
          <a:p>
            <a:pPr lvl="1"/>
            <a:r>
              <a:rPr lang="en-US" dirty="0"/>
              <a:t>Thread coarsening for more work efficiency </a:t>
            </a:r>
          </a:p>
          <a:p>
            <a:pPr lvl="1"/>
            <a:r>
              <a:rPr lang="en-US" dirty="0"/>
              <a:t>Data structure padding for reduced divergence</a:t>
            </a:r>
          </a:p>
          <a:p>
            <a:pPr lvl="1"/>
            <a:r>
              <a:rPr lang="en-US" dirty="0"/>
              <a:t>Memory access locality and pre-computation techniques</a:t>
            </a:r>
          </a:p>
          <a:p>
            <a:pPr lvl="1"/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5943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17">
        <p:fade/>
      </p:transition>
    </mc:Choice>
    <mc:Fallback xmlns="">
      <p:transition spd="med" advTm="416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24732"/>
          </a:xfrm>
        </p:spPr>
        <p:txBody>
          <a:bodyPr/>
          <a:lstStyle/>
          <a:p>
            <a:r>
              <a:rPr lang="en-US" sz="2400" dirty="0"/>
              <a:t>Why is input oriented algorithm often used?</a:t>
            </a:r>
          </a:p>
        </p:txBody>
      </p:sp>
      <p:sp>
        <p:nvSpPr>
          <p:cNvPr id="15363" name="Tex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each in element does not have significant effect on all out elements</a:t>
            </a:r>
          </a:p>
          <a:p>
            <a:r>
              <a:rPr lang="en-US" dirty="0"/>
              <a:t>Output tends to be much more regular than input</a:t>
            </a:r>
          </a:p>
          <a:p>
            <a:pPr lvl="1"/>
            <a:r>
              <a:rPr lang="en-US" sz="1400" dirty="0"/>
              <a:t>Input usually comes as sparse data structure, where coordinates are part of the data</a:t>
            </a:r>
          </a:p>
          <a:p>
            <a:pPr lvl="1"/>
            <a:r>
              <a:rPr lang="en-US" sz="1400" dirty="0"/>
              <a:t>One needs to look at the input data to see if an input is relevant to an output value</a:t>
            </a:r>
          </a:p>
          <a:p>
            <a:pPr lvl="1"/>
            <a:r>
              <a:rPr lang="en-US" sz="1400" dirty="0"/>
              <a:t>Output is usually a regular, grid</a:t>
            </a:r>
          </a:p>
          <a:p>
            <a:pPr lvl="1"/>
            <a:r>
              <a:rPr lang="en-US" sz="1400" dirty="0"/>
              <a:t>Given an input value, one can easily find output via index calculation</a:t>
            </a:r>
          </a:p>
          <a:p>
            <a:endParaRPr lang="en-US" dirty="0"/>
          </a:p>
        </p:txBody>
      </p:sp>
      <p:sp>
        <p:nvSpPr>
          <p:cNvPr id="15366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7240588" y="6248400"/>
            <a:ext cx="1903412" cy="4556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7A61FAE-68DC-4A50-94D0-C8CDC14A52A7}" type="slidenum">
              <a:rPr lang="en-US" sz="1400" smtClean="0">
                <a:solidFill>
                  <a:srgbClr val="000000"/>
                </a:solidFill>
              </a:rPr>
              <a:pPr eaLnBrk="1" hangingPunct="1"/>
              <a:t>20</a:t>
            </a:fld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3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238">
        <p:fade/>
      </p:transition>
    </mc:Choice>
    <mc:Fallback xmlns="">
      <p:transition spd="med" advTm="1002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 of the Scatter Kernel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Pros</a:t>
            </a:r>
          </a:p>
          <a:p>
            <a:pPr lvl="1"/>
            <a:r>
              <a:rPr lang="en-US"/>
              <a:t>Follows closely the simple CPU version</a:t>
            </a:r>
          </a:p>
          <a:p>
            <a:pPr lvl="1"/>
            <a:r>
              <a:rPr lang="en-US"/>
              <a:t>Good for software engineering and code maintenance</a:t>
            </a:r>
          </a:p>
          <a:p>
            <a:pPr lvl="1"/>
            <a:r>
              <a:rPr lang="en-US"/>
              <a:t>Preserves computation efficiency (coordinates, distances, offsets) of sequential code</a:t>
            </a:r>
          </a:p>
          <a:p>
            <a:r>
              <a:rPr lang="en-US"/>
              <a:t>Cons</a:t>
            </a:r>
          </a:p>
          <a:p>
            <a:pPr lvl="1"/>
            <a:r>
              <a:rPr lang="en-US"/>
              <a:t>The atomic add serializes the execution, very slow!</a:t>
            </a:r>
          </a:p>
          <a:p>
            <a:pPr lvl="1"/>
            <a:r>
              <a:rPr lang="en-US"/>
              <a:t>Not even worth trying this.</a:t>
            </a:r>
            <a:endParaRPr lang="en-US" dirty="0"/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240588" y="6248400"/>
            <a:ext cx="1903412" cy="4556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3F1FBFD-07E9-4E2E-ADDA-08A807254AC0}" type="slidenum">
              <a:rPr lang="en-US" sz="1400" smtClean="0">
                <a:solidFill>
                  <a:srgbClr val="000000"/>
                </a:solidFill>
              </a:rPr>
              <a:pPr eaLnBrk="1" hangingPunct="1"/>
              <a:t>21</a:t>
            </a:fld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64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5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30">
        <p:fade/>
      </p:transition>
    </mc:Choice>
    <mc:Fallback xmlns="">
      <p:transition spd="med" advTm="86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375665" y="4733857"/>
            <a:ext cx="8382257" cy="584647"/>
          </a:xfrm>
        </p:spPr>
        <p:txBody>
          <a:bodyPr/>
          <a:lstStyle/>
          <a:p>
            <a:r>
              <a:rPr lang="en-US" dirty="0"/>
              <a:t>The GPU Teaching Kit is licensed by NVIDIA and the University of Illinois under the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Creative 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4241801"/>
            <a:ext cx="11176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26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2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29">
        <p:fade/>
      </p:transition>
    </mc:Choice>
    <mc:Fallback xmlns="">
      <p:transition spd="med" advTm="76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87" y="2057400"/>
            <a:ext cx="3703638" cy="321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Molecular Dynamics</a:t>
            </a:r>
          </a:p>
          <a:p>
            <a:pPr lvl="1"/>
            <a:r>
              <a:rPr lang="en-US" dirty="0"/>
              <a:t>Visualizing, animating, and analyzing bio-molecular systems</a:t>
            </a:r>
          </a:p>
          <a:p>
            <a:pPr lvl="1"/>
            <a:r>
              <a:rPr lang="en-US" dirty="0"/>
              <a:t>More than 200,000 users worldwide</a:t>
            </a:r>
          </a:p>
          <a:p>
            <a:pPr lvl="1"/>
            <a:r>
              <a:rPr lang="en-US" dirty="0"/>
              <a:t>Batch (movie making) vs. interactive mode</a:t>
            </a:r>
          </a:p>
          <a:p>
            <a:pPr lvl="1"/>
            <a:r>
              <a:rPr lang="en-US" dirty="0"/>
              <a:t>Runs on laptops, desktops, clusters, supercomputers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0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780">
        <p:fade/>
      </p:transition>
    </mc:Choice>
    <mc:Fallback xmlns="">
      <p:transition spd="med" advTm="51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Electrostatic Potential Map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Calculate initial electrostatic potential map around the simulated structure considering the contributions of all atoms</a:t>
            </a:r>
          </a:p>
          <a:p>
            <a:pPr lvl="1" eaLnBrk="1" hangingPunct="1"/>
            <a:r>
              <a:rPr lang="en-US" dirty="0"/>
              <a:t>Most time consuming, focus of our example.</a:t>
            </a:r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2590800" y="33147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4267200" y="33147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Rectangle 6"/>
          <p:cNvSpPr>
            <a:spLocks noChangeArrowheads="1"/>
          </p:cNvSpPr>
          <p:nvPr/>
        </p:nvSpPr>
        <p:spPr bwMode="auto">
          <a:xfrm>
            <a:off x="3429000" y="33147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Rectangle 7"/>
          <p:cNvSpPr>
            <a:spLocks noChangeArrowheads="1"/>
          </p:cNvSpPr>
          <p:nvPr/>
        </p:nvSpPr>
        <p:spPr bwMode="auto">
          <a:xfrm>
            <a:off x="5105400" y="33147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Rectangle 8"/>
          <p:cNvSpPr>
            <a:spLocks noChangeArrowheads="1"/>
          </p:cNvSpPr>
          <p:nvPr/>
        </p:nvSpPr>
        <p:spPr bwMode="auto">
          <a:xfrm>
            <a:off x="5943600" y="33147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Rectangle 9"/>
          <p:cNvSpPr>
            <a:spLocks noChangeArrowheads="1"/>
          </p:cNvSpPr>
          <p:nvPr/>
        </p:nvSpPr>
        <p:spPr bwMode="auto">
          <a:xfrm>
            <a:off x="2590800" y="41529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Rectangle 10"/>
          <p:cNvSpPr>
            <a:spLocks noChangeArrowheads="1"/>
          </p:cNvSpPr>
          <p:nvPr/>
        </p:nvSpPr>
        <p:spPr bwMode="auto">
          <a:xfrm>
            <a:off x="4267200" y="41529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Rectangle 11"/>
          <p:cNvSpPr>
            <a:spLocks noChangeArrowheads="1"/>
          </p:cNvSpPr>
          <p:nvPr/>
        </p:nvSpPr>
        <p:spPr bwMode="auto">
          <a:xfrm>
            <a:off x="3429000" y="41529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Rectangle 12"/>
          <p:cNvSpPr>
            <a:spLocks noChangeArrowheads="1"/>
          </p:cNvSpPr>
          <p:nvPr/>
        </p:nvSpPr>
        <p:spPr bwMode="auto">
          <a:xfrm>
            <a:off x="5075114" y="4173739"/>
            <a:ext cx="852203" cy="805929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Rectangle 13"/>
          <p:cNvSpPr>
            <a:spLocks noChangeArrowheads="1"/>
          </p:cNvSpPr>
          <p:nvPr/>
        </p:nvSpPr>
        <p:spPr bwMode="auto">
          <a:xfrm>
            <a:off x="5943600" y="41529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Rectangle 14"/>
          <p:cNvSpPr>
            <a:spLocks noChangeArrowheads="1"/>
          </p:cNvSpPr>
          <p:nvPr/>
        </p:nvSpPr>
        <p:spPr bwMode="auto">
          <a:xfrm>
            <a:off x="2590800" y="49911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Rectangle 15"/>
          <p:cNvSpPr>
            <a:spLocks noChangeArrowheads="1"/>
          </p:cNvSpPr>
          <p:nvPr/>
        </p:nvSpPr>
        <p:spPr bwMode="auto">
          <a:xfrm>
            <a:off x="4267200" y="49911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Rectangle 16"/>
          <p:cNvSpPr>
            <a:spLocks noChangeArrowheads="1"/>
          </p:cNvSpPr>
          <p:nvPr/>
        </p:nvSpPr>
        <p:spPr bwMode="auto">
          <a:xfrm>
            <a:off x="3429000" y="49911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50" name="Rectangle 17"/>
          <p:cNvSpPr>
            <a:spLocks noChangeArrowheads="1"/>
          </p:cNvSpPr>
          <p:nvPr/>
        </p:nvSpPr>
        <p:spPr bwMode="auto">
          <a:xfrm>
            <a:off x="5108657" y="5001519"/>
            <a:ext cx="838200" cy="8277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Rectangle 18"/>
          <p:cNvSpPr>
            <a:spLocks noChangeArrowheads="1"/>
          </p:cNvSpPr>
          <p:nvPr/>
        </p:nvSpPr>
        <p:spPr bwMode="auto">
          <a:xfrm>
            <a:off x="5943600" y="4991100"/>
            <a:ext cx="838200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Oval 19"/>
          <p:cNvSpPr>
            <a:spLocks noChangeArrowheads="1"/>
          </p:cNvSpPr>
          <p:nvPr/>
        </p:nvSpPr>
        <p:spPr bwMode="auto">
          <a:xfrm>
            <a:off x="4953000" y="4000500"/>
            <a:ext cx="990600" cy="1066800"/>
          </a:xfrm>
          <a:prstGeom prst="ellipse">
            <a:avLst/>
          </a:prstGeom>
          <a:solidFill>
            <a:srgbClr val="33CCCC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53" name="Oval 20"/>
          <p:cNvSpPr>
            <a:spLocks noChangeArrowheads="1"/>
          </p:cNvSpPr>
          <p:nvPr/>
        </p:nvSpPr>
        <p:spPr bwMode="auto">
          <a:xfrm>
            <a:off x="2895600" y="4686300"/>
            <a:ext cx="990600" cy="10668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54" name="Line 21"/>
          <p:cNvSpPr>
            <a:spLocks noChangeShapeType="1"/>
          </p:cNvSpPr>
          <p:nvPr/>
        </p:nvSpPr>
        <p:spPr bwMode="auto">
          <a:xfrm flipH="1">
            <a:off x="3352800" y="3314700"/>
            <a:ext cx="914400" cy="1981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5" name="Line 22"/>
          <p:cNvSpPr>
            <a:spLocks noChangeShapeType="1"/>
          </p:cNvSpPr>
          <p:nvPr/>
        </p:nvSpPr>
        <p:spPr bwMode="auto">
          <a:xfrm>
            <a:off x="4267200" y="3314700"/>
            <a:ext cx="121920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AutoShape 25"/>
          <p:cNvSpPr>
            <a:spLocks noChangeArrowheads="1"/>
          </p:cNvSpPr>
          <p:nvPr/>
        </p:nvSpPr>
        <p:spPr bwMode="auto">
          <a:xfrm>
            <a:off x="0" y="3619500"/>
            <a:ext cx="2971800" cy="1143000"/>
          </a:xfrm>
          <a:prstGeom prst="wedgeRectCallout">
            <a:avLst>
              <a:gd name="adj1" fmla="val 89202"/>
              <a:gd name="adj2" fmla="val -74332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dirty="0"/>
              <a:t>potential[j]: potential at grid (lattice) point being evaluated</a:t>
            </a:r>
          </a:p>
        </p:txBody>
      </p:sp>
      <p:sp>
        <p:nvSpPr>
          <p:cNvPr id="2" name="Rectangular Callout 1"/>
          <p:cNvSpPr/>
          <p:nvPr/>
        </p:nvSpPr>
        <p:spPr bwMode="auto">
          <a:xfrm>
            <a:off x="6629400" y="4762500"/>
            <a:ext cx="1905000" cy="609600"/>
          </a:xfrm>
          <a:prstGeom prst="wedgeRectCallout">
            <a:avLst>
              <a:gd name="adj1" fmla="val -86550"/>
              <a:gd name="adj2" fmla="val -39507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dirty="0"/>
              <a:t>atom[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3" name="Rectangular Callout 2"/>
          <p:cNvSpPr/>
          <p:nvPr/>
        </p:nvSpPr>
        <p:spPr bwMode="auto">
          <a:xfrm>
            <a:off x="6684785" y="2590800"/>
            <a:ext cx="2514600" cy="1143000"/>
          </a:xfrm>
          <a:prstGeom prst="wedgeRectCallout">
            <a:avLst>
              <a:gd name="adj1" fmla="val -100707"/>
              <a:gd name="adj2" fmla="val 40775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dirty="0" err="1"/>
              <a:t>ri,j</a:t>
            </a:r>
            <a:r>
              <a:rPr lang="en-US" dirty="0"/>
              <a:t>: distance from  grid (lattice) point j to atom[i]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1969">
        <p:fade/>
      </p:transition>
    </mc:Choice>
    <mc:Fallback xmlns="">
      <p:transition spd="med" advTm="819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Electrostatic Potential Calculation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contribution of atom[</a:t>
            </a:r>
            <a:r>
              <a:rPr lang="en-US" dirty="0" err="1"/>
              <a:t>i</a:t>
            </a:r>
            <a:r>
              <a:rPr lang="en-US" dirty="0"/>
              <a:t>] to the electrostatic potential at lattice[j] is potential[j] = atom[</a:t>
            </a:r>
            <a:r>
              <a:rPr lang="en-US" dirty="0" err="1"/>
              <a:t>i</a:t>
            </a:r>
            <a:r>
              <a:rPr lang="en-US" dirty="0"/>
              <a:t>].charge / </a:t>
            </a:r>
            <a:r>
              <a:rPr lang="en-US" dirty="0" err="1"/>
              <a:t>rij</a:t>
            </a:r>
            <a:r>
              <a:rPr lang="en-US" dirty="0"/>
              <a:t>. </a:t>
            </a:r>
          </a:p>
          <a:p>
            <a:r>
              <a:rPr lang="en-US" dirty="0"/>
              <a:t>In the Direct Coulomb Summation method, the total potential at lattice point j is the sum of contributions from all atoms in the system.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61399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141">
        <p:fade/>
      </p:transition>
    </mc:Choice>
    <mc:Fallback xmlns="">
      <p:transition spd="med" advTm="621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Overview of Direct Coulomb Summation (DCS) Algorithm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426504" y="1600200"/>
            <a:ext cx="8290560" cy="4844530"/>
          </a:xfrm>
        </p:spPr>
        <p:txBody>
          <a:bodyPr/>
          <a:lstStyle/>
          <a:p>
            <a:pPr eaLnBrk="1" hangingPunct="1"/>
            <a:r>
              <a:rPr lang="en-US" sz="2400" dirty="0"/>
              <a:t>One way to compute the electrostatic potentials on a grid, ideally suited for the GPU</a:t>
            </a:r>
          </a:p>
          <a:p>
            <a:pPr lvl="1" eaLnBrk="1" hangingPunct="1"/>
            <a:r>
              <a:rPr lang="en-US" sz="2000" dirty="0"/>
              <a:t>All atoms affect all map lattice points, most accurate</a:t>
            </a:r>
          </a:p>
          <a:p>
            <a:pPr eaLnBrk="1" hangingPunct="1"/>
            <a:r>
              <a:rPr lang="en-US" sz="2400" dirty="0"/>
              <a:t>For each lattice point, sum potential contributions for all atoms in the simulated structure: </a:t>
            </a:r>
          </a:p>
          <a:p>
            <a:pPr lvl="1" eaLnBrk="1" hangingPunct="1">
              <a:buFontTx/>
              <a:buNone/>
            </a:pPr>
            <a:r>
              <a:rPr lang="en-US" sz="2000" dirty="0"/>
              <a:t>   potential +=  charge[</a:t>
            </a:r>
            <a:r>
              <a:rPr lang="en-US" sz="2000" dirty="0" err="1"/>
              <a:t>i</a:t>
            </a:r>
            <a:r>
              <a:rPr lang="en-US" sz="2000" dirty="0"/>
              <a:t>] / (distance to atom[</a:t>
            </a:r>
            <a:r>
              <a:rPr lang="en-US" sz="2000" dirty="0" err="1"/>
              <a:t>i</a:t>
            </a:r>
            <a:r>
              <a:rPr lang="en-US" sz="2000" dirty="0"/>
              <a:t>])</a:t>
            </a:r>
            <a:endParaRPr lang="en-US" dirty="0"/>
          </a:p>
          <a:p>
            <a:pPr eaLnBrk="1" hangingPunct="1"/>
            <a:r>
              <a:rPr lang="en-US" sz="2400" dirty="0"/>
              <a:t>Approximation-based methods such as cut-off summation can achieve much higher performance at the cost of some numerical accuracy and flexibility</a:t>
            </a:r>
            <a:endParaRPr lang="en-US" sz="2000" dirty="0"/>
          </a:p>
          <a:p>
            <a:pPr lvl="1" eaLnBrk="1" hangingPunct="1"/>
            <a:endParaRPr lang="en-US" sz="20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1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716">
        <p:fade/>
      </p:transition>
    </mc:Choice>
    <mc:Fallback xmlns="">
      <p:transition spd="med" advTm="987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Irregular Input vs. Regular Output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426504" y="1079505"/>
            <a:ext cx="4374096" cy="5365225"/>
          </a:xfrm>
        </p:spPr>
        <p:txBody>
          <a:bodyPr/>
          <a:lstStyle/>
          <a:p>
            <a:r>
              <a:rPr lang="en-US" dirty="0"/>
              <a:t>Atoms come from modeled molecular structures, solvent (water) and ions</a:t>
            </a:r>
          </a:p>
          <a:p>
            <a:pPr lvl="1"/>
            <a:r>
              <a:rPr lang="en-US" sz="1600" dirty="0"/>
              <a:t>Irregular by necessity</a:t>
            </a:r>
          </a:p>
          <a:p>
            <a:pPr lvl="1"/>
            <a:endParaRPr lang="en-US" sz="1600" dirty="0"/>
          </a:p>
          <a:p>
            <a:r>
              <a:rPr lang="en-US" dirty="0"/>
              <a:t>Energy grid models the electrostatic potential value at regularly spaced points</a:t>
            </a:r>
          </a:p>
          <a:p>
            <a:pPr lvl="1"/>
            <a:r>
              <a:rPr lang="en-US" sz="1600" dirty="0"/>
              <a:t>Regular by design</a:t>
            </a:r>
          </a:p>
        </p:txBody>
      </p:sp>
      <p:pic>
        <p:nvPicPr>
          <p:cNvPr id="27653" name="Picture 4" descr="riboions"/>
          <p:cNvPicPr>
            <a:picLocks noGrp="1" noChangeAspect="1" noChangeArrowheads="1"/>
          </p:cNvPicPr>
          <p:nvPr>
            <p:ph type="clipArt"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0"/>
          <a:stretch>
            <a:fillRect/>
          </a:stretch>
        </p:blipFill>
        <p:spPr>
          <a:xfrm>
            <a:off x="4495799" y="1079505"/>
            <a:ext cx="4232911" cy="3824660"/>
          </a:xfrm>
        </p:spPr>
      </p:pic>
      <p:sp>
        <p:nvSpPr>
          <p:cNvPr id="27650" name="Footer Placeholder 4"/>
          <p:cNvSpPr>
            <a:spLocks noGrp="1"/>
          </p:cNvSpPr>
          <p:nvPr>
            <p:ph type="ftr" idx="4294967295"/>
          </p:nvPr>
        </p:nvSpPr>
        <p:spPr>
          <a:xfrm>
            <a:off x="0" y="6553200"/>
            <a:ext cx="5105400" cy="304800"/>
          </a:xfrm>
          <a:prstGeom prst="rect">
            <a:avLst/>
          </a:prstGeom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©Wen-mei W. Hwu and David Kirk/NVIDIA, Urbana, August 13-17, 2012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6400" y="61049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2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132">
        <p:fade/>
      </p:transition>
    </mc:Choice>
    <mc:Fallback xmlns="">
      <p:transition spd="med" advTm="711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Sequential C Version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Algorithm is input oriented</a:t>
            </a:r>
          </a:p>
          <a:p>
            <a:pPr lvl="1"/>
            <a:r>
              <a:rPr lang="en-US" sz="1600" dirty="0"/>
              <a:t>For each input atom, calculate its contribution to all grid points in an x-y slice</a:t>
            </a:r>
          </a:p>
          <a:p>
            <a:r>
              <a:rPr lang="en-US" sz="2400" dirty="0"/>
              <a:t>Output (energy grid) is regular</a:t>
            </a:r>
          </a:p>
          <a:p>
            <a:pPr lvl="1"/>
            <a:r>
              <a:rPr lang="en-US" sz="1600" dirty="0"/>
              <a:t>Simple linear mapping between grid point indices and modeled physical coordinates</a:t>
            </a:r>
          </a:p>
          <a:p>
            <a:r>
              <a:rPr lang="en-US" sz="2400" dirty="0"/>
              <a:t>Input (atom) is irregular</a:t>
            </a:r>
          </a:p>
          <a:p>
            <a:pPr lvl="1"/>
            <a:r>
              <a:rPr lang="en-US" sz="1600" dirty="0"/>
              <a:t>Modeled </a:t>
            </a:r>
            <a:r>
              <a:rPr lang="en-US" sz="1600" dirty="0" err="1"/>
              <a:t>x,y,z</a:t>
            </a:r>
            <a:r>
              <a:rPr lang="en-US" sz="1600" dirty="0"/>
              <a:t> coordinate of each atom needs to be stored in the atom array</a:t>
            </a:r>
          </a:p>
          <a:p>
            <a:r>
              <a:rPr lang="en-US" sz="2400" dirty="0"/>
              <a:t>The algorithm is efficient in performing minimal number of calculations on distances, coordinates, etc.</a:t>
            </a:r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240588" y="6248400"/>
            <a:ext cx="1903412" cy="4556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AF47AA0-1ADA-4FE6-BF4D-AAC70BF35D52}" type="slidenum">
              <a:rPr lang="en-US" sz="1400" smtClean="0">
                <a:solidFill>
                  <a:srgbClr val="000000"/>
                </a:solidFill>
              </a:rPr>
              <a:pPr eaLnBrk="1" hangingPunct="1"/>
              <a:t>8</a:t>
            </a:fld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603">
        <p:fade/>
      </p:transition>
    </mc:Choice>
    <mc:Fallback xmlns="">
      <p:transition spd="med" advTm="756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Sequential C Version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cenergy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(float 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dim3 grid,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float z,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float *atoms,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numatoms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4; //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x,y,z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and charge info for each atom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*z)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n=0; n&lt;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atomarrdim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n+=4) {     // calculate potential contribution of each atom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z - atoms[n+2];  // all grid points in a slice have the same z  value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dz2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float charge = atoms[n+3];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j=0; j&lt;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y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j;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y - atoms[n+1];  // all grid points in a row have the same y value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float dy2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grid_slice_offset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*j;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grid.x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x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gridspacing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(float)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float dx = x - atoms[n    ];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energygrid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grid_row_offset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 += charge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(dx*dx + dy2+ dz2);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411756" y="1090961"/>
            <a:ext cx="8534400" cy="363747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0" y="4895671"/>
            <a:ext cx="4648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grid parameter gives the number of grid points in each dimension of the lattice.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2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095">
        <p:fade/>
      </p:transition>
    </mc:Choice>
    <mc:Fallback xmlns="">
      <p:transition spd="med" advTm="930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FFFFFF"/>
      </a:dk2>
      <a:lt2>
        <a:srgbClr val="FFCC33"/>
      </a:lt2>
      <a:accent1>
        <a:srgbClr val="FF6633"/>
      </a:accent1>
      <a:accent2>
        <a:srgbClr val="B9D300"/>
      </a:accent2>
      <a:accent3>
        <a:srgbClr val="FFFFFF"/>
      </a:accent3>
      <a:accent4>
        <a:srgbClr val="000000"/>
      </a:accent4>
      <a:accent5>
        <a:srgbClr val="FFB8AD"/>
      </a:accent5>
      <a:accent6>
        <a:srgbClr val="A7BF00"/>
      </a:accent6>
      <a:hlink>
        <a:srgbClr val="62BD19"/>
      </a:hlink>
      <a:folHlink>
        <a:srgbClr val="99339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FFFFFF"/>
        </a:dk2>
        <a:lt2>
          <a:srgbClr val="FFCC33"/>
        </a:lt2>
        <a:accent1>
          <a:srgbClr val="FF6633"/>
        </a:accent1>
        <a:accent2>
          <a:srgbClr val="B9D300"/>
        </a:accent2>
        <a:accent3>
          <a:srgbClr val="FFFFFF"/>
        </a:accent3>
        <a:accent4>
          <a:srgbClr val="000000"/>
        </a:accent4>
        <a:accent5>
          <a:srgbClr val="FFB8AD"/>
        </a:accent5>
        <a:accent6>
          <a:srgbClr val="A7BF00"/>
        </a:accent6>
        <a:hlink>
          <a:srgbClr val="62BD19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8-1-convolution-2015" id="{607ADF4E-4A54-4E1B-9B26-78CDD6CE8D21}" vid="{CFEF926C-2786-4CBB-BC45-0BD2794A6D7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17.21</Order0>
    <Chapter xmlns="1956f548-e1c6-4bad-9b00-9434a603b471" xsi:nil="true"/>
    <Kit_x0020_Version xmlns="1956f548-e1c6-4bad-9b00-9434a603b471">Eval Kit</Kit_x0020_Versio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E57A3C-ECBF-416E-95C6-536F7A29643B}">
  <ds:schemaRefs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016541E-D173-41BF-97E8-4BE76F31AD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29A816-2D7F-47DA-B374-E3CBBD41CE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30205</TotalTime>
  <Words>3064</Words>
  <Application>Microsoft Office PowerPoint</Application>
  <PresentationFormat>On-screen Show (4:3)</PresentationFormat>
  <Paragraphs>263</Paragraphs>
  <Slides>22</Slides>
  <Notes>2</Notes>
  <HiddenSlides>0</HiddenSlides>
  <MMClips>22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ＭＳ Ｐゴシック</vt:lpstr>
      <vt:lpstr>ＭＳ Ｐゴシック</vt:lpstr>
      <vt:lpstr>AkzidenzGrotesk</vt:lpstr>
      <vt:lpstr>Akzidenz-Grotesk Extended BQ</vt:lpstr>
      <vt:lpstr>Arial</vt:lpstr>
      <vt:lpstr>Courier New</vt:lpstr>
      <vt:lpstr>Palatino</vt:lpstr>
      <vt:lpstr>Sentinel Medium</vt:lpstr>
      <vt:lpstr>Times New Roman</vt:lpstr>
      <vt:lpstr>Trebuchet MS</vt:lpstr>
      <vt:lpstr>Custom Design</vt:lpstr>
      <vt:lpstr>2_Title &amp; Bullet </vt:lpstr>
      <vt:lpstr>Module 16 - Application Case Study – Electrostatic Potential Calculation</vt:lpstr>
      <vt:lpstr>Objective</vt:lpstr>
      <vt:lpstr>VMD</vt:lpstr>
      <vt:lpstr>Electrostatic Potential Map</vt:lpstr>
      <vt:lpstr>Electrostatic Potential Calculation</vt:lpstr>
      <vt:lpstr>Overview of Direct Coulomb Summation (DCS) Algorithm</vt:lpstr>
      <vt:lpstr>Irregular Input vs. Regular Output</vt:lpstr>
      <vt:lpstr>Summary of Sequential C Version</vt:lpstr>
      <vt:lpstr>A Sequential C Version</vt:lpstr>
      <vt:lpstr>A Sequential C Version</vt:lpstr>
      <vt:lpstr>A Sequential C Version</vt:lpstr>
      <vt:lpstr>An Sequential C Version</vt:lpstr>
      <vt:lpstr>A More Optimized Sequential C Version</vt:lpstr>
      <vt:lpstr>An Intuitive Sequential C Version</vt:lpstr>
      <vt:lpstr>CUDA DCS Implementation Overview</vt:lpstr>
      <vt:lpstr>Straightforward CUDA Parallelization</vt:lpstr>
      <vt:lpstr>A Very Slow DCS Scatter Kernel!</vt:lpstr>
      <vt:lpstr>A Very Slow DCS Scatter Kernel!</vt:lpstr>
      <vt:lpstr>Scatter Parallelization</vt:lpstr>
      <vt:lpstr>Why is input oriented algorithm often used?</vt:lpstr>
      <vt:lpstr>Pros and Cons of the Scatter Kernel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17 - Application Case Study: Electrostatic Potential Calculation</dc:title>
  <dc:creator>Wen-mei Hwu</dc:creator>
  <cp:lastModifiedBy>Andrew Schuh</cp:lastModifiedBy>
  <cp:revision>141</cp:revision>
  <dcterms:created xsi:type="dcterms:W3CDTF">2010-02-09T04:41:45Z</dcterms:created>
  <dcterms:modified xsi:type="dcterms:W3CDTF">2017-05-05T16:19:58Z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  <property fmtid="{D5CDD505-2E9C-101B-9397-08002B2CF9AE}" pid="7" name="Labs">
    <vt:lpwstr>N/A</vt:lpwstr>
  </property>
  <property fmtid="{D5CDD505-2E9C-101B-9397-08002B2CF9AE}" pid="8" name="Test Field">
    <vt:lpwstr>Slides</vt:lpwstr>
  </property>
  <property fmtid="{D5CDD505-2E9C-101B-9397-08002B2CF9AE}" pid="9" name="Lectures">
    <vt:lpwstr>N/A</vt:lpwstr>
  </property>
  <property fmtid="{D5CDD505-2E9C-101B-9397-08002B2CF9AE}" pid="10" name="Quizzes">
    <vt:lpwstr>N/A</vt:lpwstr>
  </property>
</Properties>
</file>